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4" r:id="rId13"/>
    <p:sldId id="286" r:id="rId14"/>
    <p:sldId id="266" r:id="rId15"/>
    <p:sldId id="267" r:id="rId16"/>
    <p:sldId id="268" r:id="rId17"/>
    <p:sldId id="278" r:id="rId18"/>
    <p:sldId id="276" r:id="rId19"/>
    <p:sldId id="277" r:id="rId20"/>
    <p:sldId id="269" r:id="rId21"/>
    <p:sldId id="270" r:id="rId22"/>
    <p:sldId id="280" r:id="rId23"/>
    <p:sldId id="271" r:id="rId24"/>
    <p:sldId id="272" r:id="rId25"/>
    <p:sldId id="273" r:id="rId26"/>
    <p:sldId id="274" r:id="rId27"/>
    <p:sldId id="275" r:id="rId28"/>
    <p:sldId id="281" r:id="rId29"/>
    <p:sldId id="282" r:id="rId30"/>
    <p:sldId id="283" r:id="rId3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83" autoAdjust="0"/>
  </p:normalViewPr>
  <p:slideViewPr>
    <p:cSldViewPr snapToGrid="0">
      <p:cViewPr>
        <p:scale>
          <a:sx n="70" d="100"/>
          <a:sy n="70" d="100"/>
        </p:scale>
        <p:origin x="536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15CF-1B94-45E1-BF2B-318E77121D2E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9E2D-C664-47F7-B2CB-4F26E8B4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E4C7439-E799-40AE-99B2-6C1E1E8FE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056673C-0EC6-4040-B240-02154C87E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hunt_(electrical)" TargetMode="External"/><Relationship Id="rId3" Type="http://schemas.openxmlformats.org/officeDocument/2006/relationships/hyperlink" Target="https://en.wikipedia.org/wiki/Ohm" TargetMode="External"/><Relationship Id="rId7" Type="http://schemas.openxmlformats.org/officeDocument/2006/relationships/hyperlink" Target="https://en.wikipedia.org/wiki/Henry_(unit)" TargetMode="External"/><Relationship Id="rId12" Type="http://schemas.openxmlformats.org/officeDocument/2006/relationships/hyperlink" Target="https://en.wikipedia.org/wiki/Siemens_(unit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ductor" TargetMode="External"/><Relationship Id="rId11" Type="http://schemas.openxmlformats.org/officeDocument/2006/relationships/hyperlink" Target="https://en.wikipedia.org/wiki/Electric_conductance" TargetMode="External"/><Relationship Id="rId5" Type="http://schemas.openxmlformats.org/officeDocument/2006/relationships/hyperlink" Target="https://en.wikipedia.org/wiki/Self-inductance" TargetMode="External"/><Relationship Id="rId10" Type="http://schemas.openxmlformats.org/officeDocument/2006/relationships/hyperlink" Target="https://en.wikipedia.org/wiki/Farad" TargetMode="External"/><Relationship Id="rId4" Type="http://schemas.openxmlformats.org/officeDocument/2006/relationships/hyperlink" Target="https://en.wikipedia.org/wiki/Magnetic_field" TargetMode="External"/><Relationship Id="rId9" Type="http://schemas.openxmlformats.org/officeDocument/2006/relationships/hyperlink" Target="https://en.wikipedia.org/wiki/Capacito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Transmission</a:t>
            </a:r>
            <a:r>
              <a:rPr lang="en-US" baseline="0" dirty="0"/>
              <a:t> power </a:t>
            </a:r>
            <a:r>
              <a:rPr lang="th-TH" baseline="0" dirty="0"/>
              <a:t>หมายถึง </a:t>
            </a:r>
            <a:r>
              <a:rPr lang="en-US" baseline="0" dirty="0"/>
              <a:t>transmission </a:t>
            </a:r>
            <a:r>
              <a:rPr lang="th-TH" baseline="0" dirty="0"/>
              <a:t>ทั้ง </a:t>
            </a:r>
            <a:r>
              <a:rPr lang="en-US" baseline="0" dirty="0"/>
              <a:t>voltage </a:t>
            </a:r>
            <a:r>
              <a:rPr lang="th-TH" baseline="0" dirty="0"/>
              <a:t>และ</a:t>
            </a:r>
            <a:r>
              <a:rPr lang="en-US" baseline="0" dirty="0"/>
              <a:t>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distributed resistance {\</a:t>
            </a:r>
            <a:r>
              <a:rPr lang="en-US" dirty="0" err="1"/>
              <a:t>displaystyle</a:t>
            </a:r>
            <a:r>
              <a:rPr lang="en-US" dirty="0"/>
              <a:t> R} of the conductors is represented by a series resistor (expressed in </a:t>
            </a:r>
            <a:r>
              <a:rPr lang="en-US" dirty="0">
                <a:hlinkClick r:id="rId3" tooltip="Ohm"/>
              </a:rPr>
              <a:t>ohms</a:t>
            </a:r>
            <a:r>
              <a:rPr lang="en-US" dirty="0"/>
              <a:t> per unit length).</a:t>
            </a:r>
          </a:p>
          <a:p>
            <a:r>
              <a:rPr lang="en-US" dirty="0"/>
              <a:t>The distributed inductance {\</a:t>
            </a:r>
            <a:r>
              <a:rPr lang="en-US" dirty="0" err="1"/>
              <a:t>displaystyle</a:t>
            </a:r>
            <a:r>
              <a:rPr lang="en-US" dirty="0"/>
              <a:t> L} (due to the </a:t>
            </a:r>
            <a:r>
              <a:rPr lang="en-US" dirty="0">
                <a:hlinkClick r:id="rId4" tooltip="Magnetic field"/>
              </a:rPr>
              <a:t>magnetic field</a:t>
            </a:r>
            <a:r>
              <a:rPr lang="en-US" dirty="0"/>
              <a:t> around the wires, </a:t>
            </a:r>
            <a:r>
              <a:rPr lang="en-US" dirty="0">
                <a:hlinkClick r:id="rId5" tooltip="Self-inductance"/>
              </a:rPr>
              <a:t>self-inductance</a:t>
            </a:r>
            <a:r>
              <a:rPr lang="en-US" dirty="0"/>
              <a:t>, etc.) is represented by a series </a:t>
            </a:r>
            <a:r>
              <a:rPr lang="en-US" dirty="0">
                <a:hlinkClick r:id="rId6" tooltip="Inductor"/>
              </a:rPr>
              <a:t>inductor</a:t>
            </a:r>
            <a:r>
              <a:rPr lang="en-US" dirty="0"/>
              <a:t> (in </a:t>
            </a:r>
            <a:r>
              <a:rPr lang="en-US" dirty="0" err="1">
                <a:hlinkClick r:id="rId7" tooltip="Henry (unit)"/>
              </a:rPr>
              <a:t>henries</a:t>
            </a:r>
            <a:r>
              <a:rPr lang="en-US" dirty="0"/>
              <a:t> per unit length).</a:t>
            </a:r>
          </a:p>
          <a:p>
            <a:r>
              <a:rPr lang="en-US" dirty="0"/>
              <a:t>The capacitance {\</a:t>
            </a:r>
            <a:r>
              <a:rPr lang="en-US" dirty="0" err="1"/>
              <a:t>displaystyle</a:t>
            </a:r>
            <a:r>
              <a:rPr lang="en-US" dirty="0"/>
              <a:t> C} between the two conductors is represented by a </a:t>
            </a:r>
            <a:r>
              <a:rPr lang="en-US" dirty="0">
                <a:hlinkClick r:id="rId8" tooltip="Shunt (electrical)"/>
              </a:rPr>
              <a:t>shunt</a:t>
            </a:r>
            <a:r>
              <a:rPr lang="en-US" dirty="0"/>
              <a:t> </a:t>
            </a:r>
            <a:r>
              <a:rPr lang="en-US" dirty="0">
                <a:hlinkClick r:id="rId9" tooltip="Capacitor"/>
              </a:rPr>
              <a:t>capacitor</a:t>
            </a:r>
            <a:r>
              <a:rPr lang="en-US" dirty="0"/>
              <a:t> (in </a:t>
            </a:r>
            <a:r>
              <a:rPr lang="en-US" dirty="0">
                <a:hlinkClick r:id="rId10" tooltip="Farad"/>
              </a:rPr>
              <a:t>farads</a:t>
            </a:r>
            <a:r>
              <a:rPr lang="en-US" dirty="0"/>
              <a:t> per unit length).</a:t>
            </a:r>
          </a:p>
          <a:p>
            <a:r>
              <a:rPr lang="en-US" dirty="0"/>
              <a:t>The </a:t>
            </a:r>
            <a:r>
              <a:rPr lang="en-US" dirty="0">
                <a:hlinkClick r:id="rId11" tooltip="Electric conductance"/>
              </a:rPr>
              <a:t>conductance</a:t>
            </a:r>
            <a:r>
              <a:rPr lang="en-US" dirty="0"/>
              <a:t> {\</a:t>
            </a:r>
            <a:r>
              <a:rPr lang="en-US" dirty="0" err="1"/>
              <a:t>displaystyle</a:t>
            </a:r>
            <a:r>
              <a:rPr lang="en-US" dirty="0"/>
              <a:t> G} of the dielectric material separating the two conductors is represented by a shunt resistor between the signal wire and the return wire (in </a:t>
            </a:r>
            <a:r>
              <a:rPr lang="en-US" dirty="0" err="1">
                <a:hlinkClick r:id="rId12" tooltip="Siemens (unit)"/>
              </a:rPr>
              <a:t>siemens</a:t>
            </a:r>
            <a:r>
              <a:rPr lang="en-US" dirty="0"/>
              <a:t> per unit length).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transmission line has waves only in the positive direction the voltage and current</a:t>
            </a:r>
          </a:p>
          <a:p>
            <a:r>
              <a:rPr lang="en-US" dirty="0"/>
              <a:t>waves are always in phase, energy is propagated and power is being fed into the line by the</a:t>
            </a:r>
          </a:p>
          <a:p>
            <a:r>
              <a:rPr lang="en-US" dirty="0"/>
              <a:t>generator at all times. This situation is destroyed when waves travel in both directions;</a:t>
            </a:r>
          </a:p>
          <a:p>
            <a:r>
              <a:rPr lang="en-US" dirty="0"/>
              <a:t>waves in the negative x-direction are produced by reflection at a boundary when a line is</a:t>
            </a:r>
          </a:p>
          <a:p>
            <a:r>
              <a:rPr lang="en-US" dirty="0"/>
              <a:t>terminated or mismatched;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Voltage drops across inductor and resistor give rise to the reduction of the voltage in the transmission line element</a:t>
            </a:r>
          </a:p>
          <a:p>
            <a:r>
              <a:rPr lang="en-US" dirty="0"/>
              <a:t>Current flows through capacitor and shunt resistor causing the reduction of the current in the transmission line element.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presence of the resistance term in the complex characteristic impedance means that power will be lost through Joule dissipation and the energy will be absorbed from the wave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7AE-DC72-4031-93D1-A0E2EFEDAD9E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30DA-5A29-4D3D-9642-79457E72FACF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256-D19A-4AA6-997B-90BAE5CA4268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FA2-9797-4C3F-A8BF-469DECADD4D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570D-8A2C-4967-B737-E253878840AC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C6BE-221A-480B-B3EE-A2AA24944ADA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0DCC-D532-4907-862C-61EE6D4022AE}" type="datetime1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52F1-5115-43F3-B5D4-C85FF3B27484}" type="datetime1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683F-2FF3-41F9-8A34-82DBE615AD63}" type="datetime1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0C64FF-CE46-4898-9E1C-B8BD958659E6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3602-E658-4596-BF6A-B42B4CF7ABC1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53E3E3-0B7D-427B-AC18-D64058C4F0D1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3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22.physics.ucdavis.edu/sites/default/files/files/Electronics/TransmissionLinesPart_II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ransmission_line#/media/File:Transmission_line_symbols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hindthesciences.com/microwaves-propagation/distributed-element-model-in-transmission-lines-part-i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tafadzwagonera/presentation-on-different-modes-of-data-communic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63155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 on Transmission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19</a:t>
            </a:r>
            <a:r>
              <a:rPr lang="en-US" baseline="30000" dirty="0"/>
              <a:t>th</a:t>
            </a:r>
            <a:r>
              <a:rPr lang="en-US" dirty="0"/>
              <a:t> October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46" y="197935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wave equations of voltage and current waves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solutions for travelling wave propagating in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direction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givens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voltage and current relates to each other via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(V/x) = -(L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)I/t: the voltage drops across an element length dx.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075180"/>
              </p:ext>
            </p:extLst>
          </p:nvPr>
        </p:nvGraphicFramePr>
        <p:xfrm>
          <a:off x="3396673" y="2377131"/>
          <a:ext cx="1708054" cy="72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3" imgW="1079280" imgH="457200" progId="Equation.DSMT4">
                  <p:embed/>
                </p:oleObj>
              </mc:Choice>
              <mc:Fallback>
                <p:oleObj name="Equation" r:id="rId3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6673" y="2377131"/>
                        <a:ext cx="1708054" cy="7234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01974"/>
              </p:ext>
            </p:extLst>
          </p:nvPr>
        </p:nvGraphicFramePr>
        <p:xfrm>
          <a:off x="7116763" y="2377131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5" imgW="1015920" imgH="457200" progId="Equation.DSMT4">
                  <p:embed/>
                </p:oleObj>
              </mc:Choice>
              <mc:Fallback>
                <p:oleObj name="Equation" r:id="rId5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6763" y="2377131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93598"/>
              </p:ext>
            </p:extLst>
          </p:nvPr>
        </p:nvGraphicFramePr>
        <p:xfrm>
          <a:off x="4930828" y="3666725"/>
          <a:ext cx="2185934" cy="12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7" imgW="1460160" imgH="812520" progId="Equation.DSMT4">
                  <p:embed/>
                </p:oleObj>
              </mc:Choice>
              <mc:Fallback>
                <p:oleObj name="Equation" r:id="rId7" imgW="14601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0828" y="3666725"/>
                        <a:ext cx="2185934" cy="1216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64530"/>
              </p:ext>
            </p:extLst>
          </p:nvPr>
        </p:nvGraphicFramePr>
        <p:xfrm>
          <a:off x="5405049" y="5612503"/>
          <a:ext cx="1237493" cy="41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5049" y="5612503"/>
                        <a:ext cx="1237493" cy="41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20831" y="3905542"/>
            <a:ext cx="343923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“+” refers to a wave moving in the positive x-direction.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375" y="3968075"/>
            <a:ext cx="36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travelling waves are in phase.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126759" y="3991036"/>
            <a:ext cx="504148" cy="3234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CC1A-A347-4B29-9C66-8E911869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18" y="173716"/>
            <a:ext cx="7150608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data sheet of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coaxial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 RG 59/U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4106-2C6D-4C5E-9DE7-74060ABC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3036F-02D9-409C-A7BF-FBB4C4A8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701ED-9D1F-416E-9778-038366AB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185" y="107237"/>
            <a:ext cx="3060815" cy="2295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97259-90F6-4A60-BC5E-CAA39DC2CAED}"/>
              </a:ext>
            </a:extLst>
          </p:cNvPr>
          <p:cNvSpPr/>
          <p:nvPr/>
        </p:nvSpPr>
        <p:spPr>
          <a:xfrm>
            <a:off x="4343400" y="17371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https://www.computercablestore.com/1000ft-rg-59u-coaxial-cable-75-ohm-shielded-riser-cmr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135D6-DE88-4A27-B9DB-448D7868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9" y="1463790"/>
            <a:ext cx="7237471" cy="3409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86A0F-4C0B-414D-8888-11C91657F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535"/>
          <a:stretch/>
        </p:blipFill>
        <p:spPr>
          <a:xfrm>
            <a:off x="7270526" y="2443754"/>
            <a:ext cx="4686589" cy="2498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36709-045B-46BA-B44C-BF866067B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310"/>
          <a:stretch/>
        </p:blipFill>
        <p:spPr>
          <a:xfrm>
            <a:off x="3314792" y="4343350"/>
            <a:ext cx="3980399" cy="18210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B54EF7-0910-47BF-86BF-684F419EA883}"/>
              </a:ext>
            </a:extLst>
          </p:cNvPr>
          <p:cNvSpPr/>
          <p:nvPr/>
        </p:nvSpPr>
        <p:spPr>
          <a:xfrm>
            <a:off x="393192" y="3758184"/>
            <a:ext cx="2734056" cy="14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E21FD-5C21-48B1-9CB1-69BDEF65ECB8}"/>
              </a:ext>
            </a:extLst>
          </p:cNvPr>
          <p:cNvSpPr/>
          <p:nvPr/>
        </p:nvSpPr>
        <p:spPr>
          <a:xfrm>
            <a:off x="7472810" y="3095618"/>
            <a:ext cx="3975477" cy="15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B406B-736C-4F40-94CE-6DBBFFDDE86A}"/>
              </a:ext>
            </a:extLst>
          </p:cNvPr>
          <p:cNvSpPr/>
          <p:nvPr/>
        </p:nvSpPr>
        <p:spPr>
          <a:xfrm>
            <a:off x="7524964" y="4208088"/>
            <a:ext cx="3975477" cy="15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C24C10-65A4-4757-9C7C-484F62C2FD70}"/>
              </a:ext>
            </a:extLst>
          </p:cNvPr>
          <p:cNvSpPr/>
          <p:nvPr/>
        </p:nvSpPr>
        <p:spPr>
          <a:xfrm>
            <a:off x="3319714" y="4509890"/>
            <a:ext cx="3975477" cy="15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172C4-3C17-4608-B131-8FFF2C743CA9}"/>
              </a:ext>
            </a:extLst>
          </p:cNvPr>
          <p:cNvSpPr/>
          <p:nvPr/>
        </p:nvSpPr>
        <p:spPr>
          <a:xfrm>
            <a:off x="3317252" y="4676430"/>
            <a:ext cx="3975477" cy="15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F52701-8B61-4391-8B0C-53D3DE412560}"/>
              </a:ext>
            </a:extLst>
          </p:cNvPr>
          <p:cNvSpPr/>
          <p:nvPr/>
        </p:nvSpPr>
        <p:spPr>
          <a:xfrm>
            <a:off x="3314792" y="5396521"/>
            <a:ext cx="3975477" cy="15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9F69F-C79F-4162-837C-56F0144B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D7A3E-5E38-4653-B80D-ECBE4EDE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B4D42-FCA2-4A82-A36A-933E77F370F9}"/>
              </a:ext>
            </a:extLst>
          </p:cNvPr>
          <p:cNvSpPr txBox="1"/>
          <p:nvPr/>
        </p:nvSpPr>
        <p:spPr>
          <a:xfrm>
            <a:off x="8851392" y="2999232"/>
            <a:ext cx="277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word : </a:t>
            </a:r>
          </a:p>
          <a:p>
            <a:r>
              <a:rPr lang="en-US" b="1" dirty="0">
                <a:solidFill>
                  <a:srgbClr val="FF0000"/>
                </a:solidFill>
              </a:rPr>
              <a:t>foam PE dielectric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68D55-882F-451D-9BEA-B5B26C98E613}"/>
              </a:ext>
            </a:extLst>
          </p:cNvPr>
          <p:cNvSpPr/>
          <p:nvPr/>
        </p:nvSpPr>
        <p:spPr>
          <a:xfrm>
            <a:off x="1755648" y="2779776"/>
            <a:ext cx="6848856" cy="1234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8A66E1-21B5-433B-AEC9-A8FEC4D79282}"/>
              </a:ext>
            </a:extLst>
          </p:cNvPr>
          <p:cNvSpPr/>
          <p:nvPr/>
        </p:nvSpPr>
        <p:spPr>
          <a:xfrm>
            <a:off x="7685532" y="3426107"/>
            <a:ext cx="448056" cy="313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5645-5C3C-4040-9135-327FE9B6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:  Z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wave speed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12896-7537-4E68-9CC6-0583528B9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224" y="1845734"/>
                <a:ext cx="11164824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characteristic impedance Z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coaxial cable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numerical data 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dielectric constant = 1.64, 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(36 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-1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Fm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-1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0 = (4 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Hm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-1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           2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4.521  mm  and 2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0.8128 mm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Therefore, the characteristic impedance is found to be around   80 .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 capacitance per unit length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53.1 pFm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-1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Wave speed : v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1/L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1/ 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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 This gives v   2.34 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8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m/s  or  80% of  light speed in vacuum.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12896-7537-4E68-9CC6-0583528B9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224" y="1845734"/>
                <a:ext cx="11164824" cy="4023360"/>
              </a:xfrm>
              <a:blipFill>
                <a:blip r:embed="rId2"/>
                <a:stretch>
                  <a:fillRect l="-131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5D163-ECA2-4AF9-B2E2-40E3DC3B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10537075-EC52-486D-913C-DE529BD420C6}"/>
                  </a:ext>
                </a:extLst>
              </p:cNvPr>
              <p:cNvSpPr txBox="1"/>
              <p:nvPr/>
            </p:nvSpPr>
            <p:spPr>
              <a:xfrm>
                <a:off x="2221993" y="2228829"/>
                <a:ext cx="8423562" cy="1509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=376.6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10537075-EC52-486D-913C-DE529BD4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93" y="2228829"/>
                <a:ext cx="8423562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8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this gives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coaxial cable is found to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common with the specific acoustic impedance,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negative sign is introduced to the ratio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waves are travelling in the negative x-direction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waves are travelling in both directions along the transmission line, the total voltage and current at any point will be given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8171" y="-130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(2)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87335"/>
              </p:ext>
            </p:extLst>
          </p:nvPr>
        </p:nvGraphicFramePr>
        <p:xfrm>
          <a:off x="4297316" y="1737360"/>
          <a:ext cx="2350055" cy="83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4" imgW="1358640" imgH="482400" progId="Equation.DSMT4">
                  <p:embed/>
                </p:oleObj>
              </mc:Choice>
              <mc:Fallback>
                <p:oleObj name="Equation" r:id="rId4" imgW="1358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7316" y="1737360"/>
                        <a:ext cx="2350055" cy="8345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29490"/>
              </p:ext>
            </p:extLst>
          </p:nvPr>
        </p:nvGraphicFramePr>
        <p:xfrm>
          <a:off x="6792913" y="2649538"/>
          <a:ext cx="16240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6" imgW="1091880" imgH="444240" progId="Equation.DSMT4">
                  <p:embed/>
                </p:oleObj>
              </mc:Choice>
              <mc:Fallback>
                <p:oleObj name="Equation" r:id="rId6" imgW="1091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2913" y="2649538"/>
                        <a:ext cx="162401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66631"/>
              </p:ext>
            </p:extLst>
          </p:nvPr>
        </p:nvGraphicFramePr>
        <p:xfrm>
          <a:off x="4911606" y="5223408"/>
          <a:ext cx="1369196" cy="8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1606" y="5223408"/>
                        <a:ext cx="1369196" cy="84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20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4" y="0"/>
            <a:ext cx="11929172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from the end of a transmission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transmission line of  characteristic impedance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finite length and that the end opposite that of the generator is terminated by a load of impedance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the boundary condition at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voltage across the load and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33" y="2610064"/>
            <a:ext cx="6109694" cy="192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827" y="2818150"/>
            <a:ext cx="33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 to the 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2827" y="3981082"/>
            <a:ext cx="33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 to the left</a:t>
            </a:r>
          </a:p>
        </p:txBody>
      </p:sp>
    </p:spTree>
    <p:extLst>
      <p:ext uri="{BB962C8B-B14F-4D97-AF65-F5344CB8AC3E}">
        <p14:creationId xmlns:p14="http://schemas.microsoft.com/office/powerpoint/2010/main" val="385321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389744"/>
            <a:ext cx="4937760" cy="54793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amplitude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coefficient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389744"/>
            <a:ext cx="4937760" cy="54793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amplitude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56852"/>
              </p:ext>
            </p:extLst>
          </p:nvPr>
        </p:nvGraphicFramePr>
        <p:xfrm>
          <a:off x="2847923" y="2683722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3" imgW="888840" imgH="444240" progId="Equation.DSMT4">
                  <p:embed/>
                </p:oleObj>
              </mc:Choice>
              <mc:Fallback>
                <p:oleObj name="Equation" r:id="rId3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923" y="2683722"/>
                        <a:ext cx="1782788" cy="8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7454"/>
              </p:ext>
            </p:extLst>
          </p:nvPr>
        </p:nvGraphicFramePr>
        <p:xfrm>
          <a:off x="2847923" y="4455060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5" imgW="888840" imgH="444240" progId="Equation.DSMT4">
                  <p:embed/>
                </p:oleObj>
              </mc:Choice>
              <mc:Fallback>
                <p:oleObj name="Equation" r:id="rId5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7923" y="4455060"/>
                        <a:ext cx="1782788" cy="8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01214"/>
              </p:ext>
            </p:extLst>
          </p:nvPr>
        </p:nvGraphicFramePr>
        <p:xfrm>
          <a:off x="8020050" y="2665413"/>
          <a:ext cx="17573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7" imgW="876240" imgH="444240" progId="Equation.DSMT4">
                  <p:embed/>
                </p:oleObj>
              </mc:Choice>
              <mc:Fallback>
                <p:oleObj name="Equation" r:id="rId7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0050" y="2665413"/>
                        <a:ext cx="17573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16531"/>
              </p:ext>
            </p:extLst>
          </p:nvPr>
        </p:nvGraphicFramePr>
        <p:xfrm>
          <a:off x="8020049" y="4455867"/>
          <a:ext cx="17573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9" imgW="876240" imgH="444240" progId="Equation.DSMT4">
                  <p:embed/>
                </p:oleObj>
              </mc:Choice>
              <mc:Fallback>
                <p:oleObj name="Equation" r:id="rId9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20049" y="4455867"/>
                        <a:ext cx="17573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478068"/>
            <a:ext cx="1192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 if the line is terminated by a load Z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its characteristic impedance, the line is matched, all the energy propagating down the line is absorbed and there is no reflected wave.</a:t>
            </a:r>
          </a:p>
        </p:txBody>
      </p:sp>
    </p:spTree>
    <p:extLst>
      <p:ext uri="{BB962C8B-B14F-4D97-AF65-F5344CB8AC3E}">
        <p14:creationId xmlns:p14="http://schemas.microsoft.com/office/powerpoint/2010/main" val="287804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083" y="0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reflection coefficient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derive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51722"/>
              </p:ext>
            </p:extLst>
          </p:nvPr>
        </p:nvGraphicFramePr>
        <p:xfrm>
          <a:off x="7360930" y="1601758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3" imgW="888840" imgH="444240" progId="Equation.DSMT4">
                  <p:embed/>
                </p:oleObj>
              </mc:Choice>
              <mc:Fallback>
                <p:oleObj name="Equation" r:id="rId3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0930" y="1601758"/>
                        <a:ext cx="1782788" cy="891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66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85" t="14846" r="12828" b="37043"/>
          <a:stretch/>
        </p:blipFill>
        <p:spPr>
          <a:xfrm>
            <a:off x="989350" y="269823"/>
            <a:ext cx="10729687" cy="3987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3967" y="6455578"/>
            <a:ext cx="1038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http://122.physics.ucdavis.edu/sites/default/files/files/Electronics/TransmissionLinesPart_II.pdf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4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705" y="224852"/>
            <a:ext cx="343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53461"/>
              </p:ext>
            </p:extLst>
          </p:nvPr>
        </p:nvGraphicFramePr>
        <p:xfrm>
          <a:off x="2174875" y="1085850"/>
          <a:ext cx="7178675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3" imgW="3365280" imgH="2006280" progId="Equation.DSMT4">
                  <p:embed/>
                </p:oleObj>
              </mc:Choice>
              <mc:Fallback>
                <p:oleObj name="Equation" r:id="rId3" imgW="336528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75" y="1085850"/>
                        <a:ext cx="7178675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845734"/>
            <a:ext cx="1049885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the transmission of electrical power from generating substation to the various distribution units. It transmits the wave of voltage and current from one end 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transmission line can be simply represented by a pair of parallel wires into one end of which power is fed by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generator.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upload.wikimedia.org/wikipedia/commons/thumb/4/4d/Transmission_line_symbols.svg/800px-Transmission_line_symbol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6"/>
          <a:stretch/>
        </p:blipFill>
        <p:spPr bwMode="auto">
          <a:xfrm>
            <a:off x="2228045" y="3866655"/>
            <a:ext cx="6128624" cy="20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8648" y="6347138"/>
            <a:ext cx="10122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https://en.wikipedia.org/wiki/Transmission_line#/media/File:Transmission_line_symbols.svg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5330" y="4121239"/>
            <a:ext cx="3181081" cy="13651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4256" y="5684428"/>
            <a:ext cx="25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</a:p>
        </p:txBody>
      </p:sp>
    </p:spTree>
    <p:extLst>
      <p:ext uri="{BB962C8B-B14F-4D97-AF65-F5344CB8AC3E}">
        <p14:creationId xmlns:p14="http://schemas.microsoft.com/office/powerpoint/2010/main" val="227682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3473" y="0"/>
            <a:ext cx="11155680" cy="145075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circuited transmission line (Z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ends of the transmission line are short circuited, we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V+ = -V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is total reflection with a phase change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is the condition for the existence of standing waves.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figure shows that the voltage and current standing waves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out of phase in space by 90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addition, both of them are also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out of phase by 90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94462"/>
              </p:ext>
            </p:extLst>
          </p:nvPr>
        </p:nvGraphicFramePr>
        <p:xfrm>
          <a:off x="7757566" y="1845734"/>
          <a:ext cx="19129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7566" y="1845734"/>
                        <a:ext cx="1912938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43" y="2664573"/>
            <a:ext cx="3567823" cy="18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84" y="99631"/>
            <a:ext cx="10984792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voltage and current standing waves at any point along the transmission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699979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position x on the line, the two voltage waves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total reflection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phase shift,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-V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voltage at x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current at x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the phase difference between voltage and current in space and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16133"/>
              </p:ext>
            </p:extLst>
          </p:nvPr>
        </p:nvGraphicFramePr>
        <p:xfrm>
          <a:off x="4378794" y="2321602"/>
          <a:ext cx="2711554" cy="100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3" imgW="1574640" imgH="583920" progId="Equation.DSMT4">
                  <p:embed/>
                </p:oleObj>
              </mc:Choice>
              <mc:Fallback>
                <p:oleObj name="Equation" r:id="rId3" imgW="1574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794" y="2321602"/>
                        <a:ext cx="2711554" cy="100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16774" y="2824551"/>
            <a:ext cx="2173574" cy="50295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40583"/>
              </p:ext>
            </p:extLst>
          </p:nvPr>
        </p:nvGraphicFramePr>
        <p:xfrm>
          <a:off x="3917824" y="3986414"/>
          <a:ext cx="6966603" cy="65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5" imgW="3517560" imgH="330120" progId="Equation.DSMT4">
                  <p:embed/>
                </p:oleObj>
              </mc:Choice>
              <mc:Fallback>
                <p:oleObj name="Equation" r:id="rId5" imgW="3517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7824" y="3986414"/>
                        <a:ext cx="6966603" cy="65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58099"/>
              </p:ext>
            </p:extLst>
          </p:nvPr>
        </p:nvGraphicFramePr>
        <p:xfrm>
          <a:off x="3947404" y="4762890"/>
          <a:ext cx="6555708" cy="87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7" imgW="3314520" imgH="444240" progId="Equation.DSMT4">
                  <p:embed/>
                </p:oleObj>
              </mc:Choice>
              <mc:Fallback>
                <p:oleObj name="Equation" r:id="rId7" imgW="3314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7404" y="4762890"/>
                        <a:ext cx="6555708" cy="87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4F385E-3D47-4E25-8BA0-8F6D76594B4E}"/>
              </a:ext>
            </a:extLst>
          </p:cNvPr>
          <p:cNvSpPr txBox="1"/>
          <p:nvPr/>
        </p:nvSpPr>
        <p:spPr>
          <a:xfrm>
            <a:off x="7517033" y="2455219"/>
            <a:ext cx="12845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4AB30-DCFB-41C4-A509-D0CD804CD7FF}"/>
              </a:ext>
            </a:extLst>
          </p:cNvPr>
          <p:cNvSpPr txBox="1"/>
          <p:nvPr/>
        </p:nvSpPr>
        <p:spPr>
          <a:xfrm>
            <a:off x="7517033" y="2947122"/>
            <a:ext cx="12845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direction</a:t>
            </a:r>
          </a:p>
        </p:txBody>
      </p:sp>
    </p:spTree>
    <p:extLst>
      <p:ext uri="{BB962C8B-B14F-4D97-AF65-F5344CB8AC3E}">
        <p14:creationId xmlns:p14="http://schemas.microsoft.com/office/powerpoint/2010/main" val="32329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AE58-09D3-4489-9C44-C540CC46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difference between current and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7C63-5D7F-4654-A825-8FAA7615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total voltage and current at x 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difference in space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difference in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55F4D-CE1C-4E73-B68B-0C19D843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76153C-7CF3-4F35-B74F-6C6E01A2864E}"/>
                  </a:ext>
                </a:extLst>
              </p:cNvPr>
              <p:cNvSpPr txBox="1"/>
              <p:nvPr/>
            </p:nvSpPr>
            <p:spPr>
              <a:xfrm>
                <a:off x="5225143" y="1842076"/>
                <a:ext cx="2652970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76153C-7CF3-4F35-B74F-6C6E01A28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1842076"/>
                <a:ext cx="2652970" cy="317779"/>
              </a:xfrm>
              <a:prstGeom prst="rect">
                <a:avLst/>
              </a:prstGeom>
              <a:blipFill>
                <a:blip r:embed="rId2"/>
                <a:stretch>
                  <a:fillRect l="-1609" t="-1923" r="-160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BAA8D5-0943-4E7A-B613-992D64A4ECA5}"/>
                  </a:ext>
                </a:extLst>
              </p:cNvPr>
              <p:cNvSpPr txBox="1"/>
              <p:nvPr/>
            </p:nvSpPr>
            <p:spPr>
              <a:xfrm>
                <a:off x="5225143" y="2233101"/>
                <a:ext cx="2262799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BAA8D5-0943-4E7A-B613-992D64A4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233101"/>
                <a:ext cx="2262799" cy="574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F8636-3B12-4ACD-8E03-F087ABF84560}"/>
                  </a:ext>
                </a:extLst>
              </p:cNvPr>
              <p:cNvSpPr txBox="1"/>
              <p:nvPr/>
            </p:nvSpPr>
            <p:spPr>
              <a:xfrm>
                <a:off x="3603171" y="2996132"/>
                <a:ext cx="3666581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F8636-3B12-4ACD-8E03-F087ABF84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71" y="2996132"/>
                <a:ext cx="3666581" cy="544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F96FB0-3A1D-4CFD-AB8D-4B125555DBFA}"/>
                  </a:ext>
                </a:extLst>
              </p:cNvPr>
              <p:cNvSpPr txBox="1"/>
              <p:nvPr/>
            </p:nvSpPr>
            <p:spPr>
              <a:xfrm>
                <a:off x="3603171" y="3509986"/>
                <a:ext cx="19449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F96FB0-3A1D-4CFD-AB8D-4B125555D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71" y="3509986"/>
                <a:ext cx="1944956" cy="307777"/>
              </a:xfrm>
              <a:prstGeom prst="rect">
                <a:avLst/>
              </a:prstGeom>
              <a:blipFill>
                <a:blip r:embed="rId5"/>
                <a:stretch>
                  <a:fillRect l="-2508" r="-2194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8AEC75-A56E-471F-ABC0-80568BA76BD7}"/>
                  </a:ext>
                </a:extLst>
              </p:cNvPr>
              <p:cNvSpPr txBox="1"/>
              <p:nvPr/>
            </p:nvSpPr>
            <p:spPr>
              <a:xfrm>
                <a:off x="7487942" y="3190873"/>
                <a:ext cx="3864429" cy="4998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I leads voltage V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8AEC75-A56E-471F-ABC0-80568BA7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42" y="3190873"/>
                <a:ext cx="3864429" cy="499880"/>
              </a:xfrm>
              <a:prstGeom prst="rect">
                <a:avLst/>
              </a:prstGeom>
              <a:blipFill>
                <a:blip r:embed="rId6"/>
                <a:stretch>
                  <a:fillRect l="-157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78B881-5C6D-4299-97A4-D2331013F531}"/>
                  </a:ext>
                </a:extLst>
              </p:cNvPr>
              <p:cNvSpPr txBox="1"/>
              <p:nvPr/>
            </p:nvSpPr>
            <p:spPr>
              <a:xfrm>
                <a:off x="3483428" y="4690782"/>
                <a:ext cx="3131242" cy="433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78B881-5C6D-4299-97A4-D2331013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8" y="4690782"/>
                <a:ext cx="3131242" cy="433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94534-7551-4C14-BE8C-281E0E5EC3ED}"/>
                  </a:ext>
                </a:extLst>
              </p:cNvPr>
              <p:cNvSpPr txBox="1"/>
              <p:nvPr/>
            </p:nvSpPr>
            <p:spPr>
              <a:xfrm>
                <a:off x="3483428" y="5196057"/>
                <a:ext cx="1515992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94534-7551-4C14-BE8C-281E0E5EC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8" y="5196057"/>
                <a:ext cx="1515992" cy="317779"/>
              </a:xfrm>
              <a:prstGeom prst="rect">
                <a:avLst/>
              </a:prstGeom>
              <a:blipFill>
                <a:blip r:embed="rId8"/>
                <a:stretch>
                  <a:fillRect l="-5622" r="-241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F18CE-1012-4CB4-9AD4-B466F93F7107}"/>
                  </a:ext>
                </a:extLst>
              </p:cNvPr>
              <p:cNvSpPr txBox="1"/>
              <p:nvPr/>
            </p:nvSpPr>
            <p:spPr>
              <a:xfrm>
                <a:off x="7389596" y="5016778"/>
                <a:ext cx="4171033" cy="4998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I still leads voltage V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F18CE-1012-4CB4-9AD4-B466F93F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96" y="5016778"/>
                <a:ext cx="4171033" cy="499880"/>
              </a:xfrm>
              <a:prstGeom prst="rect">
                <a:avLst/>
              </a:prstGeom>
              <a:blipFill>
                <a:blip r:embed="rId9"/>
                <a:stretch>
                  <a:fillRect l="-1462" t="-122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6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8" y="-148800"/>
            <a:ext cx="10690985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resistance in a transmission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57" y="1691632"/>
            <a:ext cx="109428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some resistance always exists in the wires which will be responsible for energy losses.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line is supposed to have a series resistance 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 and a short circuiting or shunting resistance between the wire.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shunt resistance is represented as a shunt conductance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meter).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will now leak across the transmission line because the dielectric is not perfect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79" y="3735163"/>
            <a:ext cx="7168376" cy="197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5238" y="5687579"/>
            <a:ext cx="896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transmission line element includes a series resistance 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 and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shunt conductance G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per unit length</a:t>
            </a:r>
          </a:p>
        </p:txBody>
      </p:sp>
    </p:spTree>
    <p:extLst>
      <p:ext uri="{BB962C8B-B14F-4D97-AF65-F5344CB8AC3E}">
        <p14:creationId xmlns:p14="http://schemas.microsoft.com/office/powerpoint/2010/main" val="1519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waves in a transmission line with resistance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3" y="1845734"/>
            <a:ext cx="1160238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voltage and current changes across the line element length dx in case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lossless 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adding the resistance 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conductance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/x into one of the above equation gives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79208"/>
              </p:ext>
            </p:extLst>
          </p:nvPr>
        </p:nvGraphicFramePr>
        <p:xfrm>
          <a:off x="3792873" y="2166807"/>
          <a:ext cx="3460025" cy="6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4" imgW="2070000" imgH="393480" progId="Equation.DSMT4">
                  <p:embed/>
                </p:oleObj>
              </mc:Choice>
              <mc:Fallback>
                <p:oleObj name="Equation" r:id="rId4" imgW="2070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2873" y="2166807"/>
                        <a:ext cx="3460025" cy="65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57639"/>
              </p:ext>
            </p:extLst>
          </p:nvPr>
        </p:nvGraphicFramePr>
        <p:xfrm>
          <a:off x="2073613" y="3185901"/>
          <a:ext cx="74787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6" imgW="4520880" imgH="812520" progId="Equation.DSMT4">
                  <p:embed/>
                </p:oleObj>
              </mc:Choice>
              <mc:Fallback>
                <p:oleObj name="Equation" r:id="rId6" imgW="45208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3613" y="3185901"/>
                        <a:ext cx="7478712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44282"/>
              </p:ext>
            </p:extLst>
          </p:nvPr>
        </p:nvGraphicFramePr>
        <p:xfrm>
          <a:off x="2163893" y="4976204"/>
          <a:ext cx="7388432" cy="121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8" imgW="4483080" imgH="736560" progId="Equation.DSMT4">
                  <p:embed/>
                </p:oleObj>
              </mc:Choice>
              <mc:Fallback>
                <p:oleObj name="Equation" r:id="rId8" imgW="4483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63893" y="4976204"/>
                        <a:ext cx="7388432" cy="121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39462" y="4781862"/>
            <a:ext cx="146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constant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8702" y="4052874"/>
            <a:ext cx="1640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or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absorption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56470" y="5428193"/>
            <a:ext cx="115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number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8754256" y="5428193"/>
            <a:ext cx="415704" cy="44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014129" y="4923065"/>
            <a:ext cx="1512879" cy="962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9491919" y="5751359"/>
            <a:ext cx="1064551" cy="240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7E79FC4-F3EA-4146-AEBF-7905569FBFB6}"/>
              </a:ext>
            </a:extLst>
          </p:cNvPr>
          <p:cNvSpPr/>
          <p:nvPr/>
        </p:nvSpPr>
        <p:spPr>
          <a:xfrm>
            <a:off x="2639675" y="3185901"/>
            <a:ext cx="889909" cy="691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AC14F-35A0-48F8-87A3-0D7F9A9D434A}"/>
              </a:ext>
            </a:extLst>
          </p:cNvPr>
          <p:cNvSpPr txBox="1"/>
          <p:nvPr/>
        </p:nvSpPr>
        <p:spPr>
          <a:xfrm>
            <a:off x="467504" y="3062812"/>
            <a:ext cx="16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drop across inductor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3C03A-DC3E-4D03-88CE-1E3E15181975}"/>
              </a:ext>
            </a:extLst>
          </p:cNvPr>
          <p:cNvSpPr txBox="1"/>
          <p:nvPr/>
        </p:nvSpPr>
        <p:spPr>
          <a:xfrm>
            <a:off x="5932568" y="3011030"/>
            <a:ext cx="16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drop across resistor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E0CA3-E72C-4A76-B5F8-B150538DDB49}"/>
              </a:ext>
            </a:extLst>
          </p:cNvPr>
          <p:cNvCxnSpPr/>
          <p:nvPr/>
        </p:nvCxnSpPr>
        <p:spPr>
          <a:xfrm>
            <a:off x="1947672" y="3355199"/>
            <a:ext cx="692003" cy="7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F93FFA-E27F-424E-A15B-2F679DCBC1DE}"/>
              </a:ext>
            </a:extLst>
          </p:cNvPr>
          <p:cNvCxnSpPr/>
          <p:nvPr/>
        </p:nvCxnSpPr>
        <p:spPr>
          <a:xfrm flipH="1">
            <a:off x="4059936" y="3185901"/>
            <a:ext cx="1798173" cy="243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37382F4-9632-41EA-A140-6DBF25CF404F}"/>
              </a:ext>
            </a:extLst>
          </p:cNvPr>
          <p:cNvSpPr/>
          <p:nvPr/>
        </p:nvSpPr>
        <p:spPr>
          <a:xfrm>
            <a:off x="2639675" y="3914798"/>
            <a:ext cx="889909" cy="667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27C44-AF3E-4E75-BBF8-86F241096685}"/>
              </a:ext>
            </a:extLst>
          </p:cNvPr>
          <p:cNvSpPr txBox="1"/>
          <p:nvPr/>
        </p:nvSpPr>
        <p:spPr>
          <a:xfrm>
            <a:off x="309631" y="3815323"/>
            <a:ext cx="148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drawn to capacitor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CB281D-A3D6-42EF-BD43-0ADD2CD7BA53}"/>
              </a:ext>
            </a:extLst>
          </p:cNvPr>
          <p:cNvCxnSpPr>
            <a:stCxn id="24" idx="3"/>
          </p:cNvCxnSpPr>
          <p:nvPr/>
        </p:nvCxnSpPr>
        <p:spPr>
          <a:xfrm>
            <a:off x="1790246" y="4107711"/>
            <a:ext cx="779218" cy="25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ECB62F-14AC-4887-85C0-8A63BD4936EE}"/>
              </a:ext>
            </a:extLst>
          </p:cNvPr>
          <p:cNvSpPr txBox="1"/>
          <p:nvPr/>
        </p:nvSpPr>
        <p:spPr>
          <a:xfrm>
            <a:off x="5772283" y="4244645"/>
            <a:ext cx="179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drawn to shunt resistor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30B114-E578-48E9-9423-062D5F915B16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4095646" y="4244645"/>
            <a:ext cx="1676637" cy="292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 animBg="1"/>
      <p:bldP spid="12" grpId="0"/>
      <p:bldP spid="16" grpId="0"/>
      <p:bldP spid="23" grpId="0" animBg="1"/>
      <p:bldP spid="24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the differential equation for the current may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 the solutions for x-dependence of                             are of the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solution with the time-dependence term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may be written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waves in a transmission line with resistance (2)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2548"/>
              </p:ext>
            </p:extLst>
          </p:nvPr>
        </p:nvGraphicFramePr>
        <p:xfrm>
          <a:off x="3456352" y="2223099"/>
          <a:ext cx="5943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3" imgW="3606480" imgH="457200" progId="Equation.DSMT4">
                  <p:embed/>
                </p:oleObj>
              </mc:Choice>
              <mc:Fallback>
                <p:oleObj name="Equation" r:id="rId3" imgW="360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6352" y="2223099"/>
                        <a:ext cx="59436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90977"/>
              </p:ext>
            </p:extLst>
          </p:nvPr>
        </p:nvGraphicFramePr>
        <p:xfrm>
          <a:off x="6428152" y="3085535"/>
          <a:ext cx="1193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5" imgW="723600" imgH="457200" progId="Equation.DSMT4">
                  <p:embed/>
                </p:oleObj>
              </mc:Choice>
              <mc:Fallback>
                <p:oleObj name="Equation" r:id="rId5" imgW="723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8152" y="3085535"/>
                        <a:ext cx="1193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49194"/>
              </p:ext>
            </p:extLst>
          </p:nvPr>
        </p:nvGraphicFramePr>
        <p:xfrm>
          <a:off x="2054225" y="3922713"/>
          <a:ext cx="6745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7" imgW="3530520" imgH="253800" progId="Equation.DSMT4">
                  <p:embed/>
                </p:oleObj>
              </mc:Choice>
              <mc:Fallback>
                <p:oleObj name="Equation" r:id="rId7" imgW="3530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4225" y="3922713"/>
                        <a:ext cx="6745288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14066"/>
              </p:ext>
            </p:extLst>
          </p:nvPr>
        </p:nvGraphicFramePr>
        <p:xfrm>
          <a:off x="2542629" y="5039707"/>
          <a:ext cx="66976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9" imgW="3504960" imgH="330120" progId="Equation.DSMT4">
                  <p:embed/>
                </p:oleObj>
              </mc:Choice>
              <mc:Fallback>
                <p:oleObj name="Equation" r:id="rId9" imgW="3504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2629" y="5039707"/>
                        <a:ext cx="6697662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931A34-C339-4FF4-B61F-8A68918C237F}"/>
              </a:ext>
            </a:extLst>
          </p:cNvPr>
          <p:cNvCxnSpPr>
            <a:cxnSpLocks/>
          </p:cNvCxnSpPr>
          <p:nvPr/>
        </p:nvCxnSpPr>
        <p:spPr>
          <a:xfrm>
            <a:off x="5724144" y="5486400"/>
            <a:ext cx="704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E2C00F-8336-4953-B251-351CECFBD04D}"/>
              </a:ext>
            </a:extLst>
          </p:cNvPr>
          <p:cNvCxnSpPr>
            <a:cxnSpLocks/>
          </p:cNvCxnSpPr>
          <p:nvPr/>
        </p:nvCxnSpPr>
        <p:spPr>
          <a:xfrm>
            <a:off x="7699248" y="5486400"/>
            <a:ext cx="5729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D2EE8E-04B8-4B0F-8A42-CC56086ED25C}"/>
              </a:ext>
            </a:extLst>
          </p:cNvPr>
          <p:cNvSpPr txBox="1"/>
          <p:nvPr/>
        </p:nvSpPr>
        <p:spPr>
          <a:xfrm>
            <a:off x="5426869" y="575392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attenuation terms of  travelling waves caused by the resistance in the transmission line</a:t>
            </a:r>
          </a:p>
        </p:txBody>
      </p:sp>
    </p:spTree>
    <p:extLst>
      <p:ext uri="{BB962C8B-B14F-4D97-AF65-F5344CB8AC3E}">
        <p14:creationId xmlns:p14="http://schemas.microsoft.com/office/powerpoint/2010/main" val="5935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03" y="3622778"/>
            <a:ext cx="10058400" cy="174679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and current waves in both directions along a transmission line with resistance.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the dissipation term is shown by the exponentially decaying wave in each 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the behavior of the current wave I is exactly similar.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power is the product  VI, the power loss with distance varies as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04" y="73524"/>
            <a:ext cx="6265552" cy="3503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3476"/>
              </p:ext>
            </p:extLst>
          </p:nvPr>
        </p:nvGraphicFramePr>
        <p:xfrm>
          <a:off x="8659734" y="4723045"/>
          <a:ext cx="829039" cy="60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4" imgW="507960" imgH="368280" progId="Equation.DSMT4">
                  <p:embed/>
                </p:oleObj>
              </mc:Choice>
              <mc:Fallback>
                <p:oleObj name="Equation" r:id="rId4" imgW="507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9734" y="4723045"/>
                        <a:ext cx="829039" cy="60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936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with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consider one of the solution to the equation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I/x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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                                      , this leads 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82617"/>
              </p:ext>
            </p:extLst>
          </p:nvPr>
        </p:nvGraphicFramePr>
        <p:xfrm>
          <a:off x="2491958" y="2273795"/>
          <a:ext cx="6527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4" imgW="3416040" imgH="253800" progId="Equation.DSMT4">
                  <p:embed/>
                </p:oleObj>
              </mc:Choice>
              <mc:Fallback>
                <p:oleObj name="Equation" r:id="rId4" imgW="341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1958" y="2273795"/>
                        <a:ext cx="65278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31944"/>
              </p:ext>
            </p:extLst>
          </p:nvPr>
        </p:nvGraphicFramePr>
        <p:xfrm>
          <a:off x="2115227" y="3082483"/>
          <a:ext cx="22066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6" imgW="1333440" imgH="393480" progId="Equation.DSMT4">
                  <p:embed/>
                </p:oleObj>
              </mc:Choice>
              <mc:Fallback>
                <p:oleObj name="Equation" r:id="rId6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5227" y="3082483"/>
                        <a:ext cx="22066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95414"/>
              </p:ext>
            </p:extLst>
          </p:nvPr>
        </p:nvGraphicFramePr>
        <p:xfrm>
          <a:off x="5786903" y="3128963"/>
          <a:ext cx="311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Equation" r:id="rId8" imgW="1879560" imgH="330120" progId="Equation.DSMT4">
                  <p:embed/>
                </p:oleObj>
              </mc:Choice>
              <mc:Fallback>
                <p:oleObj name="Equation" r:id="rId8" imgW="187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6903" y="3128963"/>
                        <a:ext cx="311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129891"/>
              </p:ext>
            </p:extLst>
          </p:nvPr>
        </p:nvGraphicFramePr>
        <p:xfrm>
          <a:off x="2229527" y="4102751"/>
          <a:ext cx="41846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Equation" r:id="rId10" imgW="2527200" imgH="1117440" progId="Equation.DSMT4">
                  <p:embed/>
                </p:oleObj>
              </mc:Choice>
              <mc:Fallback>
                <p:oleObj name="Equation" r:id="rId10" imgW="25272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29527" y="4102751"/>
                        <a:ext cx="41846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10269" y="4227226"/>
            <a:ext cx="122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21113"/>
              </p:ext>
            </p:extLst>
          </p:nvPr>
        </p:nvGraphicFramePr>
        <p:xfrm>
          <a:off x="7546424" y="4801026"/>
          <a:ext cx="2924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12" imgW="1765080" imgH="520560" progId="Equation.DSMT4">
                  <p:embed/>
                </p:oleObj>
              </mc:Choice>
              <mc:Fallback>
                <p:oleObj name="Equation" r:id="rId12" imgW="1765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46424" y="4801026"/>
                        <a:ext cx="29241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985416" y="4044456"/>
            <a:ext cx="4170264" cy="20291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09FA-545B-4060-BAEF-8336957B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with diffusion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16EB6-9B24-4CE0-BEB2-743408CA1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case of having energy-loss mechanism in a wave propagation, the wave equation may be modified as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solution is given by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finding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substituting back into the modified wave equation,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16EB6-9B24-4CE0-BEB2-743408CA1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CA05D-8E06-4C5C-B5A5-4942EC2E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D94BC-0440-437A-8B95-F34F3F74B27C}"/>
                  </a:ext>
                </a:extLst>
              </p:cNvPr>
              <p:cNvSpPr txBox="1"/>
              <p:nvPr/>
            </p:nvSpPr>
            <p:spPr>
              <a:xfrm>
                <a:off x="4485132" y="2295144"/>
                <a:ext cx="217783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D94BC-0440-437A-8B95-F34F3F74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32" y="2295144"/>
                <a:ext cx="2177839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1CBC0B-C338-4110-AFF2-A377FA422C51}"/>
              </a:ext>
            </a:extLst>
          </p:cNvPr>
          <p:cNvSpPr txBox="1"/>
          <p:nvPr/>
        </p:nvSpPr>
        <p:spPr>
          <a:xfrm>
            <a:off x="7013448" y="2388407"/>
            <a:ext cx="4846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diffusivity with the dimension of length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/time</a:t>
            </a:r>
          </a:p>
        </p:txBody>
      </p:sp>
    </p:spTree>
    <p:extLst>
      <p:ext uri="{BB962C8B-B14F-4D97-AF65-F5344CB8AC3E}">
        <p14:creationId xmlns:p14="http://schemas.microsoft.com/office/powerpoint/2010/main" val="124249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3396-4905-4386-A54E-F1B700DC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with diffusion effects (contd.)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604F9-FC3C-4101-9925-EEB91B36BF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propagation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for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 then becomes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shows that a sine or cosine oscillation of maximum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exponentially with distance x.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Diffusion mechanisms will cause attenuation or energy loss from the wave; the energy in a wave is proportional to the square of its amplitude and therefore decays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604F9-FC3C-4101-9925-EEB91B36B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2273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14703-257C-4A7E-8C85-C3C0BDAD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B8D4D-AFED-4995-B1BA-A9FDD39448FD}"/>
              </a:ext>
            </a:extLst>
          </p:cNvPr>
          <p:cNvSpPr/>
          <p:nvPr/>
        </p:nvSpPr>
        <p:spPr>
          <a:xfrm>
            <a:off x="5833872" y="3191256"/>
            <a:ext cx="905256" cy="40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equations for both voltage and current in a transmission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0491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deriving the wave equation, a short element of the line 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 parameters are composed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flowing currents gives rise to the combined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inductance L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per unit 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lines, which form a capacitor, there is an electrical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capacitance C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per unit 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in the line is represented 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 due to an imperfect insulating property of the insulator between the two conductors can be designated as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per unit 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D5C9-A0BC-4C7D-BA2F-71640CB4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006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30FD-9232-4789-8318-55DB2687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C369-27AE-41EC-8FD3-0F83DF35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980E-471F-418E-BCA4-8EDE44C0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1" y="1251276"/>
            <a:ext cx="5531856" cy="52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2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element in a transmission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919"/>
            <a:ext cx="12192000" cy="5127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280" y="6386731"/>
            <a:ext cx="1114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https://behindthesciences.com/microwaves-propagation/distributed-element-model-in-transmission-lines-part-ii/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425" y="5966432"/>
            <a:ext cx="542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parameters vary according to the type of line.</a:t>
            </a:r>
          </a:p>
        </p:txBody>
      </p:sp>
    </p:spTree>
    <p:extLst>
      <p:ext uri="{BB962C8B-B14F-4D97-AF65-F5344CB8AC3E}">
        <p14:creationId xmlns:p14="http://schemas.microsoft.com/office/powerpoint/2010/main" val="371518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or lossless transmission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any resistance and conductance; i.e. 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=0, only 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completely describe the line, which is known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or lossless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0" y="2987341"/>
            <a:ext cx="4951745" cy="230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104" y="3478558"/>
            <a:ext cx="452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element of an ideal transmission line length dx.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inductance of the element is 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 and capacitance of the element is 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dx.</a:t>
            </a:r>
          </a:p>
        </p:txBody>
      </p:sp>
    </p:spTree>
    <p:extLst>
      <p:ext uri="{BB962C8B-B14F-4D97-AF65-F5344CB8AC3E}">
        <p14:creationId xmlns:p14="http://schemas.microsoft.com/office/powerpoint/2010/main" val="386403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-612761"/>
            <a:ext cx="12031443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voltage and current waves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276" y="1133341"/>
            <a:ext cx="5532763" cy="499700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WAVE EQUATION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rate of change of voltage per unit length at constant time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V/x.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voltage difference between the ends of the element dx is (V/x)dx, which is equals the voltage drop from the inductance -(L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dx)I/t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Since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xt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tx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 pure wave equation for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voltage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with a velocity of propagation given 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19" y="1029022"/>
            <a:ext cx="5617765" cy="484007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WAVE EQUATION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rate of change of current per unit length at constant time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I/x, there is a loss of current along the length dx of  -(I/x)dx.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loss is because some current has charged the capacitance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 of the line to a voltage 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the amount of charge is q = (C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dx)V,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 that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Since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xt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tx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 pure wave equation for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current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with a velocity of propagation given 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39602"/>
              </p:ext>
            </p:extLst>
          </p:nvPr>
        </p:nvGraphicFramePr>
        <p:xfrm>
          <a:off x="2487454" y="3062930"/>
          <a:ext cx="1977108" cy="12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Equation" r:id="rId3" imgW="1269720" imgH="812520" progId="Equation.DSMT4">
                  <p:embed/>
                </p:oleObj>
              </mc:Choice>
              <mc:Fallback>
                <p:oleObj name="Equation" r:id="rId3" imgW="1269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454" y="3062930"/>
                        <a:ext cx="1977108" cy="1265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35952"/>
              </p:ext>
            </p:extLst>
          </p:nvPr>
        </p:nvGraphicFramePr>
        <p:xfrm>
          <a:off x="6749818" y="3090767"/>
          <a:ext cx="50355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Equation" r:id="rId5" imgW="3276360" imgH="393480" progId="Equation.DSMT4">
                  <p:embed/>
                </p:oleObj>
              </mc:Choice>
              <mc:Fallback>
                <p:oleObj name="Equation" r:id="rId5" imgW="327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9818" y="3090767"/>
                        <a:ext cx="503555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52984"/>
              </p:ext>
            </p:extLst>
          </p:nvPr>
        </p:nvGraphicFramePr>
        <p:xfrm>
          <a:off x="7213082" y="3763979"/>
          <a:ext cx="36274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" name="Equation" r:id="rId7" imgW="2412720" imgH="393480" progId="Equation.DSMT4">
                  <p:embed/>
                </p:oleObj>
              </mc:Choice>
              <mc:Fallback>
                <p:oleObj name="Equation" r:id="rId7" imgW="241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3082" y="3763979"/>
                        <a:ext cx="362743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99857"/>
              </p:ext>
            </p:extLst>
          </p:nvPr>
        </p:nvGraphicFramePr>
        <p:xfrm>
          <a:off x="2263909" y="5406933"/>
          <a:ext cx="1708054" cy="72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Equation" r:id="rId9" imgW="1079280" imgH="457200" progId="Equation.DSMT4">
                  <p:embed/>
                </p:oleObj>
              </mc:Choice>
              <mc:Fallback>
                <p:oleObj name="Equation" r:id="rId9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3909" y="5406933"/>
                        <a:ext cx="1708054" cy="7234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1"/>
              </p:ext>
            </p:extLst>
          </p:nvPr>
        </p:nvGraphicFramePr>
        <p:xfrm>
          <a:off x="8462963" y="5473700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Equation" r:id="rId11" imgW="1015920" imgH="457200" progId="Equation.DSMT4">
                  <p:embed/>
                </p:oleObj>
              </mc:Choice>
              <mc:Fallback>
                <p:oleObj name="Equation" r:id="rId11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2963" y="5473700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1"/>
              </p:ext>
            </p:extLst>
          </p:nvPr>
        </p:nvGraphicFramePr>
        <p:xfrm>
          <a:off x="8462963" y="5507145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13" imgW="1015920" imgH="457200" progId="Equation.DSMT4">
                  <p:embed/>
                </p:oleObj>
              </mc:Choice>
              <mc:Fallback>
                <p:oleObj name="Equation" r:id="rId13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2963" y="5507145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5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Coaxial cables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45958" y="2547668"/>
            <a:ext cx="5109722" cy="33214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transmission lines are made in the form of coaxial cables.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cables are composed of a cylinder of dielectric material having one conductor along its axis and the other surrounding its outer surface.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895" t="35814" r="43247" b="12021"/>
          <a:stretch/>
        </p:blipFill>
        <p:spPr>
          <a:xfrm>
            <a:off x="272955" y="2069557"/>
            <a:ext cx="4981433" cy="3575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7280" y="6455578"/>
            <a:ext cx="1095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https://www.slideshare.net/tafadzwagonera/presentation-on-different-modes-of-data-communication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21" y="99631"/>
            <a:ext cx="10967341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 per unit length and conductance per unit length of coaxial 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63" t="25063" r="21418" b="24564"/>
          <a:stretch/>
        </p:blipFill>
        <p:spPr>
          <a:xfrm>
            <a:off x="1097280" y="1698061"/>
            <a:ext cx="8176522" cy="4318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2448" y="4005087"/>
            <a:ext cx="2906973" cy="186400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1277" y="6434080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https://slideplayer.com/slide/1631556/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42" y="2957883"/>
            <a:ext cx="3058398" cy="8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Z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voltage to the current in the waves travelling along the cable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the characteristic impedance if the impedance is seen by the waves moving down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infinitely long cable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of the coaxial cable can be written as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62131"/>
              </p:ext>
            </p:extLst>
          </p:nvPr>
        </p:nvGraphicFramePr>
        <p:xfrm>
          <a:off x="5125777" y="2481807"/>
          <a:ext cx="1485616" cy="7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777" y="2481807"/>
                        <a:ext cx="1485616" cy="7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96996"/>
              </p:ext>
            </p:extLst>
          </p:nvPr>
        </p:nvGraphicFramePr>
        <p:xfrm>
          <a:off x="4313238" y="4645025"/>
          <a:ext cx="41703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5" imgW="2806560" imgH="1015920" progId="Equation.DSMT4">
                  <p:embed/>
                </p:oleObj>
              </mc:Choice>
              <mc:Fallback>
                <p:oleObj name="Equation" r:id="rId5" imgW="28065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3238" y="4645025"/>
                        <a:ext cx="417036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335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1609</TotalTime>
  <Words>2294</Words>
  <Application>Microsoft Office PowerPoint</Application>
  <PresentationFormat>Widescreen</PresentationFormat>
  <Paragraphs>265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Retrospect</vt:lpstr>
      <vt:lpstr>Equation</vt:lpstr>
      <vt:lpstr>Waves on Transmission Lines</vt:lpstr>
      <vt:lpstr>Transmission lines</vt:lpstr>
      <vt:lpstr>Wave equations for both voltage and current in a transmission line</vt:lpstr>
      <vt:lpstr>Distributed element in a transmission line </vt:lpstr>
      <vt:lpstr>Ideal or lossless transmission line</vt:lpstr>
      <vt:lpstr>Derivation of the voltage and current waves</vt:lpstr>
      <vt:lpstr>Coaxial cables</vt:lpstr>
      <vt:lpstr>Inductance per unit length and conductance per unit length of coaxial cable</vt:lpstr>
      <vt:lpstr>Characteristic impedance Z0</vt:lpstr>
      <vt:lpstr>Characteristic impedance of a transmission line (1)</vt:lpstr>
      <vt:lpstr>Example data sheet of coaxial cable RG 59/U</vt:lpstr>
      <vt:lpstr>PowerPoint Presentation</vt:lpstr>
      <vt:lpstr>Calculation :  Z0, C0 and wave speed</vt:lpstr>
      <vt:lpstr>PowerPoint Presentation</vt:lpstr>
      <vt:lpstr>Reflection from the end of a transmission line</vt:lpstr>
      <vt:lpstr>PowerPoint Presentation</vt:lpstr>
      <vt:lpstr>Derivation of the reflection coefficient</vt:lpstr>
      <vt:lpstr>PowerPoint Presentation</vt:lpstr>
      <vt:lpstr>PowerPoint Presentation</vt:lpstr>
      <vt:lpstr>Short circuited transmission line (ZL = 0)</vt:lpstr>
      <vt:lpstr>Derivation of the voltage and current standing waves at any point along the transmission line.</vt:lpstr>
      <vt:lpstr>Phase difference between current and voltage</vt:lpstr>
      <vt:lpstr>Effect of resistance in a transmission line</vt:lpstr>
      <vt:lpstr>Travelling waves in a transmission line with resistance (1)</vt:lpstr>
      <vt:lpstr>PowerPoint Presentation</vt:lpstr>
      <vt:lpstr>PowerPoint Presentation</vt:lpstr>
      <vt:lpstr>Characteristic impedance of a transmission line with resistance</vt:lpstr>
      <vt:lpstr>Wave equation with diffusion effects</vt:lpstr>
      <vt:lpstr>Wave equation with diffusion effects (contd.)</vt:lpstr>
      <vt:lpstr>Homework #8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rachapak.chi@gmail.com</dc:creator>
  <cp:lastModifiedBy>Rachpak Chitaree</cp:lastModifiedBy>
  <cp:revision>90</cp:revision>
  <cp:lastPrinted>2019-10-08T02:08:29Z</cp:lastPrinted>
  <dcterms:created xsi:type="dcterms:W3CDTF">2019-10-07T01:39:17Z</dcterms:created>
  <dcterms:modified xsi:type="dcterms:W3CDTF">2020-10-19T05:58:02Z</dcterms:modified>
</cp:coreProperties>
</file>